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263" r:id="rId3"/>
    <p:sldId id="2077" r:id="rId4"/>
    <p:sldId id="2039" r:id="rId5"/>
    <p:sldId id="2048" r:id="rId6"/>
    <p:sldId id="2049" r:id="rId7"/>
    <p:sldId id="2050" r:id="rId8"/>
    <p:sldId id="2053" r:id="rId9"/>
    <p:sldId id="2037" r:id="rId10"/>
    <p:sldId id="2057" r:id="rId11"/>
    <p:sldId id="2056" r:id="rId12"/>
    <p:sldId id="2051" r:id="rId13"/>
    <p:sldId id="2044" r:id="rId14"/>
    <p:sldId id="2059" r:id="rId15"/>
    <p:sldId id="2061" r:id="rId16"/>
    <p:sldId id="2065" r:id="rId17"/>
    <p:sldId id="2066" r:id="rId18"/>
    <p:sldId id="2067" r:id="rId19"/>
    <p:sldId id="2068" r:id="rId20"/>
    <p:sldId id="2069" r:id="rId21"/>
    <p:sldId id="2070" r:id="rId22"/>
    <p:sldId id="2071" r:id="rId23"/>
    <p:sldId id="2072" r:id="rId24"/>
    <p:sldId id="2073" r:id="rId25"/>
    <p:sldId id="2075" r:id="rId26"/>
    <p:sldId id="2076" r:id="rId27"/>
    <p:sldId id="2078" r:id="rId28"/>
    <p:sldId id="2079" r:id="rId29"/>
    <p:sldId id="2081" r:id="rId30"/>
    <p:sldId id="2082" r:id="rId31"/>
    <p:sldId id="2083" r:id="rId32"/>
    <p:sldId id="2084" r:id="rId33"/>
    <p:sldId id="2080" r:id="rId34"/>
    <p:sldId id="2085" r:id="rId35"/>
    <p:sldId id="2086" r:id="rId36"/>
    <p:sldId id="2087" r:id="rId37"/>
    <p:sldId id="2088" r:id="rId38"/>
    <p:sldId id="2089" r:id="rId39"/>
    <p:sldId id="2090" r:id="rId40"/>
    <p:sldId id="2091" r:id="rId41"/>
    <p:sldId id="2092" r:id="rId42"/>
    <p:sldId id="2012" r:id="rId43"/>
    <p:sldId id="20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1"/>
    <p:restoredTop sz="95374"/>
  </p:normalViewPr>
  <p:slideViewPr>
    <p:cSldViewPr snapToGrid="0" snapToObjects="1" showGuides="1">
      <p:cViewPr varScale="1">
        <p:scale>
          <a:sx n="122" d="100"/>
          <a:sy n="122" d="100"/>
        </p:scale>
        <p:origin x="352" y="19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13/11/20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42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44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0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6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43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Data Analysis world food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89BFE5-F22D-574B-9201-2925E0A6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0" y="393404"/>
            <a:ext cx="11786579" cy="57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9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B9D261-BF11-1B40-8EEF-DCA6DD8D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846" y="2486542"/>
            <a:ext cx="5330308" cy="35174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A9746D-DFF3-F043-899D-76D67D48ECBD}"/>
              </a:ext>
            </a:extLst>
          </p:cNvPr>
          <p:cNvSpPr txBox="1"/>
          <p:nvPr/>
        </p:nvSpPr>
        <p:spPr>
          <a:xfrm>
            <a:off x="3540641" y="627321"/>
            <a:ext cx="479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2050, nous dépasserons la bar de </a:t>
            </a:r>
            <a:r>
              <a:rPr lang="fr-FR" b="1" dirty="0"/>
              <a:t>10 milliards </a:t>
            </a:r>
            <a:r>
              <a:rPr lang="fr-FR" dirty="0"/>
              <a:t>d’être humains sur Terre, il faudrait augmenter notre production de plus de 40 % selon la FAO</a:t>
            </a:r>
          </a:p>
        </p:txBody>
      </p:sp>
    </p:spTree>
    <p:extLst>
      <p:ext uri="{BB962C8B-B14F-4D97-AF65-F5344CB8AC3E}">
        <p14:creationId xmlns:p14="http://schemas.microsoft.com/office/powerpoint/2010/main" val="99684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644170"/>
            <a:ext cx="11097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Nous observons une baisse de la sous-alimentation  mondial de  </a:t>
            </a:r>
            <a:r>
              <a:rPr lang="fr-FR" sz="3600" b="1" dirty="0">
                <a:solidFill>
                  <a:srgbClr val="FF0000"/>
                </a:solidFill>
              </a:rPr>
              <a:t>6.81</a:t>
            </a:r>
            <a:r>
              <a:rPr lang="fr-FR" sz="3600" b="1" dirty="0">
                <a:solidFill>
                  <a:schemeClr val="bg1"/>
                </a:solidFill>
              </a:rPr>
              <a:t> %  entre 2013 et 2018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10631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3084786" y="2333297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961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477813" y="1534511"/>
            <a:ext cx="7236373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obtenons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csv via la FAO</a:t>
            </a: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Celle-ci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data :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B8A68C-FBFD-C04E-A185-76B4619237BF}"/>
              </a:ext>
            </a:extLst>
          </p:cNvPr>
          <p:cNvSpPr txBox="1"/>
          <p:nvPr/>
        </p:nvSpPr>
        <p:spPr>
          <a:xfrm>
            <a:off x="2477813" y="5761181"/>
            <a:ext cx="599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données sont établis sur l’année 2013 </a:t>
            </a:r>
          </a:p>
        </p:txBody>
      </p:sp>
    </p:spTree>
    <p:extLst>
      <p:ext uri="{BB962C8B-B14F-4D97-AF65-F5344CB8AC3E}">
        <p14:creationId xmlns:p14="http://schemas.microsoft.com/office/powerpoint/2010/main" val="7267616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834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97755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CB9FC-E1C1-D041-8811-E114F6F8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" y="1191648"/>
            <a:ext cx="9269383" cy="4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42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sous-alimenter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</p:txBody>
      </p:sp>
    </p:spTree>
    <p:extLst>
      <p:ext uri="{BB962C8B-B14F-4D97-AF65-F5344CB8AC3E}">
        <p14:creationId xmlns:p14="http://schemas.microsoft.com/office/powerpoint/2010/main" val="3201993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7D4011-E972-B140-86E0-2463D02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9479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892539" y="1490008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végétaux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311997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végétale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6109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3778418" y="3157110"/>
            <a:ext cx="46351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Comment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obtenir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un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constat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représentatif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de la nutrition dans le monde ?</a:t>
            </a:r>
            <a:endParaRPr lang="en-US" sz="2400" b="1" dirty="0"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582568" y="911812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Problématique</a:t>
            </a:r>
            <a:endParaRPr lang="en-US" sz="4400" b="1" dirty="0"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AD85D-511D-7041-B400-44F676C4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" y="0"/>
            <a:ext cx="8613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896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691571" y="1422756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une unité de mesure pour chaque production de céréales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573255" y="3429000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céréales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41216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CC1A30-79C5-C148-9AFA-F64FA723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190" y="0"/>
            <a:ext cx="9608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719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21716" y="1342501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animaux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3156059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animale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9628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267A2-31E9-B84B-8309-68F49C8A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" y="0"/>
            <a:ext cx="906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55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4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257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6BD4345-1161-3A49-804F-C70C54074F06}"/>
              </a:ext>
            </a:extLst>
          </p:cNvPr>
          <p:cNvSpPr txBox="1"/>
          <p:nvPr/>
        </p:nvSpPr>
        <p:spPr>
          <a:xfrm>
            <a:off x="6096000" y="451944"/>
            <a:ext cx="464557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que les datas énoncés. Il faut les traités par des outils développement mais aussi des notions de base de données. Celles-ci sont liées.</a:t>
            </a:r>
          </a:p>
          <a:p>
            <a:endParaRPr lang="fr-FR" dirty="0"/>
          </a:p>
          <a:p>
            <a:r>
              <a:rPr lang="fr-FR" dirty="0"/>
              <a:t>Nous obtenons donc une </a:t>
            </a:r>
            <a:r>
              <a:rPr lang="fr-FR" dirty="0" err="1"/>
              <a:t>stack</a:t>
            </a:r>
            <a:r>
              <a:rPr lang="fr-FR" dirty="0"/>
              <a:t> technique. C’est un écosystème permettant dans ce cas précis le traitement des données on utilise donc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Docker (une gestion de container permettant d’utiliser plusieurs composants)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Python (langage de programmation orienté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Jupyter</a:t>
            </a:r>
            <a:r>
              <a:rPr lang="fr-FR" dirty="0"/>
              <a:t> (IDE permet la visualisation du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Mysql</a:t>
            </a:r>
            <a:r>
              <a:rPr lang="fr-FR" dirty="0"/>
              <a:t> (permet de stocker les datas dans une base de 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SQl</a:t>
            </a:r>
            <a:r>
              <a:rPr lang="fr-FR" dirty="0"/>
              <a:t> (langage permet de faire des opérations d’affichage et de calcul sur une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35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E715D3B-48CC-5245-93DA-57FAE8BD657D}"/>
              </a:ext>
            </a:extLst>
          </p:cNvPr>
          <p:cNvSpPr txBox="1"/>
          <p:nvPr/>
        </p:nvSpPr>
        <p:spPr>
          <a:xfrm>
            <a:off x="2458496" y="2632668"/>
            <a:ext cx="727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Afin de mieux comprendre le traitement des données. Une explication du code s’impose</a:t>
            </a:r>
          </a:p>
        </p:txBody>
      </p:sp>
    </p:spTree>
    <p:extLst>
      <p:ext uri="{BB962C8B-B14F-4D97-AF65-F5344CB8AC3E}">
        <p14:creationId xmlns:p14="http://schemas.microsoft.com/office/powerpoint/2010/main" val="258524806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Agrégation et Restriction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est une opération de statistique dans une table ou une </a:t>
            </a:r>
            <a:r>
              <a:rPr lang="fr-FR" sz="1400" dirty="0" err="1"/>
              <a:t>dataframe</a:t>
            </a:r>
            <a:r>
              <a:rPr lang="fr-FR" sz="1400" dirty="0"/>
              <a:t> via une fonction</a:t>
            </a:r>
          </a:p>
          <a:p>
            <a:endParaRPr lang="fr-FR" sz="1400" dirty="0"/>
          </a:p>
          <a:p>
            <a:r>
              <a:rPr lang="fr-FR" sz="1400" dirty="0"/>
              <a:t>Une restriction est une clause permet de cibler un jeux de données</a:t>
            </a:r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DB79AE-2E62-1A49-9EB0-5427B1BA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" y="2430515"/>
            <a:ext cx="5448300" cy="3644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6096000" y="4709331"/>
            <a:ext cx="371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agrégation </a:t>
            </a:r>
          </a:p>
          <a:p>
            <a:r>
              <a:rPr lang="fr-FR" sz="1400" dirty="0"/>
              <a:t>pop[‘</a:t>
            </a:r>
            <a:r>
              <a:rPr lang="fr-FR" sz="1400" dirty="0" err="1"/>
              <a:t>populatiion</a:t>
            </a:r>
            <a:r>
              <a:rPr lang="fr-FR" sz="1400" dirty="0"/>
              <a:t>’].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  <a:p>
            <a:r>
              <a:rPr lang="fr-FR" sz="1400" dirty="0"/>
              <a:t>Représente l’addition de toutes les valeurs via la fonction 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148CCF-59DB-2F49-B18C-43B36C655235}"/>
              </a:ext>
            </a:extLst>
          </p:cNvPr>
          <p:cNvSpPr txBox="1"/>
          <p:nvPr/>
        </p:nvSpPr>
        <p:spPr>
          <a:xfrm>
            <a:off x="6096000" y="2423983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restriction</a:t>
            </a:r>
          </a:p>
          <a:p>
            <a:pPr algn="ctr"/>
            <a:endParaRPr lang="fr-FR" sz="1400" dirty="0"/>
          </a:p>
          <a:p>
            <a:r>
              <a:rPr lang="fr-FR" sz="1400" dirty="0"/>
              <a:t>pop=</a:t>
            </a:r>
            <a:r>
              <a:rPr lang="fr-FR" sz="1400" dirty="0" err="1"/>
              <a:t>pop.loc</a:t>
            </a:r>
            <a:r>
              <a:rPr lang="fr-FR" sz="1400" dirty="0"/>
              <a:t>[pop['pays']!= 'Chine’,:]</a:t>
            </a:r>
          </a:p>
          <a:p>
            <a:endParaRPr lang="fr-FR" sz="1400" dirty="0"/>
          </a:p>
          <a:p>
            <a:r>
              <a:rPr lang="fr-FR" sz="1400" dirty="0"/>
              <a:t>Nous allons chercher dans la colonne pays tout ce qui est différent du pays Chine donc on rejette la Chine de ce tableau</a:t>
            </a:r>
          </a:p>
        </p:txBody>
      </p:sp>
    </p:spTree>
    <p:extLst>
      <p:ext uri="{BB962C8B-B14F-4D97-AF65-F5344CB8AC3E}">
        <p14:creationId xmlns:p14="http://schemas.microsoft.com/office/powerpoint/2010/main" val="385234050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L’unification de plusieurs </a:t>
            </a:r>
            <a:r>
              <a:rPr lang="fr-FR" dirty="0" err="1"/>
              <a:t>dataframe</a:t>
            </a:r>
            <a:r>
              <a:rPr lang="fr-FR" dirty="0"/>
              <a:t> ou table (en </a:t>
            </a:r>
            <a:r>
              <a:rPr lang="fr-FR" dirty="0" err="1"/>
              <a:t>sql</a:t>
            </a:r>
            <a:r>
              <a:rPr lang="fr-FR" dirty="0"/>
              <a:t>) en une seule sans perdre les données avec un dénominateur commun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898004" y="3429000"/>
            <a:ext cx="371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que la jointure fonctionne elle devra avoir toujours un champ commun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E15A5B-FEBA-F748-8484-5A4EADEF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2" y="2372891"/>
            <a:ext cx="7483906" cy="41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5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32021F-10D3-2B4A-8123-E6C3B3C69A1E}"/>
              </a:ext>
            </a:extLst>
          </p:cNvPr>
          <p:cNvSpPr txBox="1"/>
          <p:nvPr/>
        </p:nvSpPr>
        <p:spPr>
          <a:xfrm>
            <a:off x="3463833" y="796490"/>
            <a:ext cx="75884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Data = Est une donnée,  celle-ci peut se présenter comme une forme d’attributs telle que une personne, une couleur , une sommes de plusieurs valeur </a:t>
            </a:r>
            <a:r>
              <a:rPr lang="fr-FR" dirty="0" err="1"/>
              <a:t>etc</a:t>
            </a:r>
            <a:r>
              <a:rPr lang="fr-FR" dirty="0"/>
              <a:t> ..</a:t>
            </a:r>
          </a:p>
          <a:p>
            <a:endParaRPr lang="fr-FR" dirty="0"/>
          </a:p>
          <a:p>
            <a:r>
              <a:rPr lang="fr-FR" dirty="0"/>
              <a:t>Attributs = Structure de données  qui définit son état</a:t>
            </a:r>
          </a:p>
          <a:p>
            <a:endParaRPr lang="fr-FR" dirty="0"/>
          </a:p>
          <a:p>
            <a:r>
              <a:rPr lang="fr-FR" dirty="0" err="1"/>
              <a:t>Dataframe</a:t>
            </a:r>
            <a:r>
              <a:rPr lang="fr-FR" dirty="0"/>
              <a:t> = une matrice d’un jeu de données comportant des colonnes et des valeurs (pensée a un fichier </a:t>
            </a:r>
            <a:r>
              <a:rPr lang="fr-FR" dirty="0" err="1"/>
              <a:t>excel</a:t>
            </a:r>
            <a:r>
              <a:rPr lang="fr-FR" dirty="0"/>
              <a:t> )</a:t>
            </a:r>
          </a:p>
          <a:p>
            <a:endParaRPr lang="fr-FR" dirty="0"/>
          </a:p>
          <a:p>
            <a:r>
              <a:rPr lang="fr-FR" dirty="0"/>
              <a:t>Table = Un ensemble de données classifié (une table animale ou on retrouve un chien et ses attributs tels que poids la taille </a:t>
            </a:r>
            <a:r>
              <a:rPr lang="fr-FR" dirty="0" err="1"/>
              <a:t>etc</a:t>
            </a:r>
            <a:r>
              <a:rPr lang="fr-FR" dirty="0"/>
              <a:t> .. )</a:t>
            </a:r>
          </a:p>
          <a:p>
            <a:endParaRPr lang="fr-FR" dirty="0"/>
          </a:p>
          <a:p>
            <a:r>
              <a:rPr lang="fr-FR" dirty="0"/>
              <a:t>Une fonction = Un résumé de programme répétitif (Au lieu de faire à chaque une addition, on va créer une fonction somme qui va prendre en paramètre des numéros tel que :  somme(1,1)  = 2</a:t>
            </a:r>
          </a:p>
          <a:p>
            <a:endParaRPr lang="fr-FR" dirty="0"/>
          </a:p>
          <a:p>
            <a:r>
              <a:rPr lang="fr-FR" dirty="0"/>
              <a:t>disponibilité alimentaire = quantité suffisante et d'une qualité appropriée, dont l'approvisionnement est assuré par la production nationale ou les importations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846FD6-55A1-8D47-BB61-785CD6A79A17}"/>
              </a:ext>
            </a:extLst>
          </p:cNvPr>
          <p:cNvSpPr txBox="1"/>
          <p:nvPr/>
        </p:nvSpPr>
        <p:spPr>
          <a:xfrm>
            <a:off x="5449613" y="273270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LEXIQUE</a:t>
            </a:r>
          </a:p>
        </p:txBody>
      </p:sp>
    </p:spTree>
    <p:extLst>
      <p:ext uri="{BB962C8B-B14F-4D97-AF65-F5344CB8AC3E}">
        <p14:creationId xmlns:p14="http://schemas.microsoft.com/office/powerpoint/2010/main" val="265612797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404277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2312796" y="1213035"/>
            <a:ext cx="756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jointure peut contenir une agrégation mais aussi une restriction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948246" y="2365355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car nous appliquons une opération .</a:t>
            </a:r>
          </a:p>
          <a:p>
            <a:endParaRPr lang="fr-FR" sz="1400" dirty="0"/>
          </a:p>
          <a:p>
            <a:r>
              <a:rPr lang="fr-FR" sz="1400" dirty="0"/>
              <a:t>Une restriction dans le = qui prendra que les valeurs du pays Congo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214A7E-D51B-B94E-8A5F-C9C0B4EC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162983"/>
            <a:ext cx="7730532" cy="3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821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Requête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406709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5FAAD8-9A54-274E-B74D-E24B5C38A00D}"/>
              </a:ext>
            </a:extLst>
          </p:cNvPr>
          <p:cNvSpPr txBox="1"/>
          <p:nvPr/>
        </p:nvSpPr>
        <p:spPr>
          <a:xfrm>
            <a:off x="6191075" y="2228671"/>
            <a:ext cx="4437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Les requêtes SQL permettent d’</a:t>
            </a:r>
            <a:r>
              <a:rPr lang="fr-FR" sz="2000" dirty="0" err="1"/>
              <a:t>intérroger</a:t>
            </a:r>
            <a:r>
              <a:rPr lang="fr-FR" sz="2000" dirty="0"/>
              <a:t> une base de données, nous pouvons donc lier des informations mais aussi faire des calculs en voici des exemples :</a:t>
            </a:r>
          </a:p>
        </p:txBody>
      </p:sp>
    </p:spTree>
    <p:extLst>
      <p:ext uri="{BB962C8B-B14F-4D97-AF65-F5344CB8AC3E}">
        <p14:creationId xmlns:p14="http://schemas.microsoft.com/office/powerpoint/2010/main" val="207024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de disponibilité alimentaire.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88A0DA-ED5F-E34F-A127-DDA2C3F8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1138732"/>
            <a:ext cx="3316790" cy="56385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64E8F5-DFB3-5944-9F78-42B5F75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40" y="1138732"/>
            <a:ext cx="3087725" cy="55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538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3235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8993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quantité totale (en kg) de produits perdus par pays en 2013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DC11C4-60CC-B843-AC92-DE8E0EB66EF2}"/>
              </a:ext>
            </a:extLst>
          </p:cNvPr>
          <p:cNvSpPr txBox="1"/>
          <p:nvPr/>
        </p:nvSpPr>
        <p:spPr>
          <a:xfrm>
            <a:off x="5836169" y="1318108"/>
            <a:ext cx="428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sum</a:t>
            </a:r>
            <a:r>
              <a:rPr lang="fr-FR" dirty="0"/>
              <a:t>(pertes) * 1000</a:t>
            </a:r>
          </a:p>
          <a:p>
            <a:r>
              <a:rPr lang="fr-FR" dirty="0"/>
              <a:t>FROM `</a:t>
            </a:r>
            <a:r>
              <a:rPr lang="fr-FR" dirty="0" err="1"/>
              <a:t>equilibre_prod</a:t>
            </a:r>
            <a:r>
              <a:rPr lang="fr-FR" dirty="0"/>
              <a:t>`</a:t>
            </a:r>
          </a:p>
          <a:p>
            <a:r>
              <a:rPr lang="fr-FR" dirty="0"/>
              <a:t>WHERE </a:t>
            </a:r>
            <a:r>
              <a:rPr lang="fr-FR" dirty="0" err="1"/>
              <a:t>equilibre_prod.annee</a:t>
            </a:r>
            <a:r>
              <a:rPr lang="fr-FR" dirty="0"/>
              <a:t> = 2013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DE75BD-94B3-674B-BBED-159EAE5EC276}"/>
              </a:ext>
            </a:extLst>
          </p:cNvPr>
          <p:cNvSpPr txBox="1"/>
          <p:nvPr/>
        </p:nvSpPr>
        <p:spPr>
          <a:xfrm>
            <a:off x="5836169" y="3173656"/>
            <a:ext cx="32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perd dans le monde </a:t>
            </a:r>
            <a:r>
              <a:rPr lang="fr-FR" b="1" dirty="0"/>
              <a:t>3692542000 kg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74139A-A370-3046-B106-5EB22063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16" y="1065401"/>
            <a:ext cx="2194959" cy="55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35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1180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76215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300274" y="168268"/>
            <a:ext cx="840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produits pour lesquels le ratio Autres utilisations/Disponibilité intérieure est le plus élevé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D10F39-DE39-DD45-8526-2F725F8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70" y="931557"/>
            <a:ext cx="5113227" cy="5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424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50652" y="2844241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Prévisions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764906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307774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Index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4687" y="1998273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81652" y="3004396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3" name="Diamond 10">
            <a:extLst>
              <a:ext uri="{FF2B5EF4-FFF2-40B4-BE49-F238E27FC236}">
                <a16:creationId xmlns:a16="http://schemas.microsoft.com/office/drawing/2014/main" id="{729C1200-1068-1E46-A8F1-CA7A1488C12F}"/>
              </a:ext>
            </a:extLst>
          </p:cNvPr>
          <p:cNvSpPr>
            <a:spLocks noChangeAspect="1"/>
          </p:cNvSpPr>
          <p:nvPr/>
        </p:nvSpPr>
        <p:spPr>
          <a:xfrm>
            <a:off x="881652" y="2539786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4" name="TextBox 58">
            <a:extLst>
              <a:ext uri="{FF2B5EF4-FFF2-40B4-BE49-F238E27FC236}">
                <a16:creationId xmlns:a16="http://schemas.microsoft.com/office/drawing/2014/main" id="{9F3DF264-525C-7D4D-8B7F-C44490B492C2}"/>
              </a:ext>
            </a:extLst>
          </p:cNvPr>
          <p:cNvSpPr txBox="1"/>
          <p:nvPr/>
        </p:nvSpPr>
        <p:spPr>
          <a:xfrm>
            <a:off x="1150652" y="2259482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Disponibilité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alimentaire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Diamond 2">
            <a:extLst>
              <a:ext uri="{FF2B5EF4-FFF2-40B4-BE49-F238E27FC236}">
                <a16:creationId xmlns:a16="http://schemas.microsoft.com/office/drawing/2014/main" id="{BC7267B8-C6D4-0948-A529-D564C61932FB}"/>
              </a:ext>
            </a:extLst>
          </p:cNvPr>
          <p:cNvSpPr>
            <a:spLocks noChangeAspect="1"/>
          </p:cNvSpPr>
          <p:nvPr/>
        </p:nvSpPr>
        <p:spPr>
          <a:xfrm>
            <a:off x="591721" y="1331021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539E32-9F83-2349-9089-0D65D07330D9}"/>
              </a:ext>
            </a:extLst>
          </p:cNvPr>
          <p:cNvSpPr txBox="1"/>
          <p:nvPr/>
        </p:nvSpPr>
        <p:spPr>
          <a:xfrm>
            <a:off x="807721" y="1177711"/>
            <a:ext cx="3093989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Faim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dans le monde</a:t>
            </a:r>
          </a:p>
        </p:txBody>
      </p:sp>
      <p:sp>
        <p:nvSpPr>
          <p:cNvPr id="16" name="Diamond 2">
            <a:extLst>
              <a:ext uri="{FF2B5EF4-FFF2-40B4-BE49-F238E27FC236}">
                <a16:creationId xmlns:a16="http://schemas.microsoft.com/office/drawing/2014/main" id="{AF727B8C-CC79-4045-BA96-FB3D2E583450}"/>
              </a:ext>
            </a:extLst>
          </p:cNvPr>
          <p:cNvSpPr>
            <a:spLocks noChangeAspect="1"/>
          </p:cNvSpPr>
          <p:nvPr/>
        </p:nvSpPr>
        <p:spPr>
          <a:xfrm>
            <a:off x="558614" y="4058456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3AD2A4-4C2A-B543-8EEA-5BB2B5A1CAEA}"/>
              </a:ext>
            </a:extLst>
          </p:cNvPr>
          <p:cNvSpPr txBox="1"/>
          <p:nvPr/>
        </p:nvSpPr>
        <p:spPr>
          <a:xfrm>
            <a:off x="807721" y="3899780"/>
            <a:ext cx="3736407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  <p:sp>
        <p:nvSpPr>
          <p:cNvPr id="18" name="Diamond 11">
            <a:extLst>
              <a:ext uri="{FF2B5EF4-FFF2-40B4-BE49-F238E27FC236}">
                <a16:creationId xmlns:a16="http://schemas.microsoft.com/office/drawing/2014/main" id="{B64CB1B1-AC8A-554C-B114-FE04FA585A15}"/>
              </a:ext>
            </a:extLst>
          </p:cNvPr>
          <p:cNvSpPr>
            <a:spLocks noChangeAspect="1"/>
          </p:cNvSpPr>
          <p:nvPr/>
        </p:nvSpPr>
        <p:spPr>
          <a:xfrm>
            <a:off x="897187" y="4635092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10D5C980-B2B2-1B4F-B2D9-7D4C93C52303}"/>
              </a:ext>
            </a:extLst>
          </p:cNvPr>
          <p:cNvSpPr txBox="1"/>
          <p:nvPr/>
        </p:nvSpPr>
        <p:spPr>
          <a:xfrm>
            <a:off x="1150652" y="447366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Source de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Diamond 10">
            <a:extLst>
              <a:ext uri="{FF2B5EF4-FFF2-40B4-BE49-F238E27FC236}">
                <a16:creationId xmlns:a16="http://schemas.microsoft.com/office/drawing/2014/main" id="{82E79073-6B54-3C42-8F29-25B106DD0B0C}"/>
              </a:ext>
            </a:extLst>
          </p:cNvPr>
          <p:cNvSpPr>
            <a:spLocks noChangeAspect="1"/>
          </p:cNvSpPr>
          <p:nvPr/>
        </p:nvSpPr>
        <p:spPr>
          <a:xfrm>
            <a:off x="886676" y="5193114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1" name="TextBox 58">
            <a:extLst>
              <a:ext uri="{FF2B5EF4-FFF2-40B4-BE49-F238E27FC236}">
                <a16:creationId xmlns:a16="http://schemas.microsoft.com/office/drawing/2014/main" id="{20B58619-ABF3-8442-8F87-063327B961FE}"/>
              </a:ext>
            </a:extLst>
          </p:cNvPr>
          <p:cNvSpPr txBox="1"/>
          <p:nvPr/>
        </p:nvSpPr>
        <p:spPr>
          <a:xfrm>
            <a:off x="1150652" y="501159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Diamond 10">
            <a:extLst>
              <a:ext uri="{FF2B5EF4-FFF2-40B4-BE49-F238E27FC236}">
                <a16:creationId xmlns:a16="http://schemas.microsoft.com/office/drawing/2014/main" id="{81A24103-AB0E-504F-8F8B-AAB1A1542B1F}"/>
              </a:ext>
            </a:extLst>
          </p:cNvPr>
          <p:cNvSpPr>
            <a:spLocks noChangeAspect="1"/>
          </p:cNvSpPr>
          <p:nvPr/>
        </p:nvSpPr>
        <p:spPr>
          <a:xfrm>
            <a:off x="887306" y="5680289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3" name="TextBox 58">
            <a:extLst>
              <a:ext uri="{FF2B5EF4-FFF2-40B4-BE49-F238E27FC236}">
                <a16:creationId xmlns:a16="http://schemas.microsoft.com/office/drawing/2014/main" id="{8421CD55-AE7F-9242-B33B-44CF7377F4D6}"/>
              </a:ext>
            </a:extLst>
          </p:cNvPr>
          <p:cNvSpPr txBox="1"/>
          <p:nvPr/>
        </p:nvSpPr>
        <p:spPr>
          <a:xfrm>
            <a:off x="1150652" y="5506175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Requête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38D4F7B-EB79-764B-9CBC-134C6618C640}"/>
              </a:ext>
            </a:extLst>
          </p:cNvPr>
          <p:cNvSpPr txBox="1"/>
          <p:nvPr/>
        </p:nvSpPr>
        <p:spPr>
          <a:xfrm>
            <a:off x="2806995" y="1424763"/>
            <a:ext cx="7368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Suite à nos derniers résultats, voici quelque explication.</a:t>
            </a:r>
          </a:p>
          <a:p>
            <a:endParaRPr lang="fr-FR" dirty="0"/>
          </a:p>
          <a:p>
            <a:r>
              <a:rPr lang="fr-FR" dirty="0"/>
              <a:t>Définition des </a:t>
            </a:r>
            <a:r>
              <a:rPr lang="fr-FR" dirty="0" err="1"/>
              <a:t>deuxpremiers</a:t>
            </a:r>
            <a:r>
              <a:rPr lang="fr-FR" dirty="0"/>
              <a:t> produit de la liste</a:t>
            </a:r>
          </a:p>
          <a:p>
            <a:r>
              <a:rPr lang="fr-FR" dirty="0"/>
              <a:t>    - Alcool, non comestible : essentiellement des produits ménager et sert a la fabrication de pièces (</a:t>
            </a:r>
            <a:r>
              <a:rPr lang="fr-FR" dirty="0" err="1"/>
              <a:t>google.com</a:t>
            </a:r>
            <a:r>
              <a:rPr lang="fr-FR" dirty="0"/>
              <a:t>)</a:t>
            </a:r>
          </a:p>
          <a:p>
            <a:r>
              <a:rPr lang="fr-FR" dirty="0"/>
              <a:t>    - Huile de Palme : 50 millions de tonnes produites par an on l'utilise dans le </a:t>
            </a:r>
            <a:r>
              <a:rPr lang="fr-FR" dirty="0" err="1"/>
              <a:t>nutella</a:t>
            </a:r>
            <a:r>
              <a:rPr lang="fr-FR" dirty="0"/>
              <a:t> mais aussi comme biocarburant elle devient illégale dans </a:t>
            </a:r>
            <a:r>
              <a:rPr lang="fr-FR" dirty="0" err="1"/>
              <a:t>certainss</a:t>
            </a:r>
            <a:r>
              <a:rPr lang="fr-FR" dirty="0"/>
              <a:t> pays qui ont pour cause le déforestation (</a:t>
            </a:r>
            <a:r>
              <a:rPr lang="fr-FR" dirty="0" err="1"/>
              <a:t>wikipedia.com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188873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7597E-7ACB-D34E-AB65-527CCFA9BCBD}"/>
              </a:ext>
            </a:extLst>
          </p:cNvPr>
          <p:cNvSpPr txBox="1"/>
          <p:nvPr/>
        </p:nvSpPr>
        <p:spPr>
          <a:xfrm>
            <a:off x="4102395" y="353118"/>
            <a:ext cx="398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934099-FC80-3941-B780-F5DD9B9E0B5F}"/>
              </a:ext>
            </a:extLst>
          </p:cNvPr>
          <p:cNvSpPr txBox="1"/>
          <p:nvPr/>
        </p:nvSpPr>
        <p:spPr>
          <a:xfrm>
            <a:off x="2248249" y="1912690"/>
            <a:ext cx="3020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Libéria et le pays avec le moins de disponibilité alimentaire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FAB27C-C676-DC47-BB7A-CBB4D2B67F56}"/>
              </a:ext>
            </a:extLst>
          </p:cNvPr>
          <p:cNvSpPr txBox="1"/>
          <p:nvPr/>
        </p:nvSpPr>
        <p:spPr>
          <a:xfrm>
            <a:off x="7155810" y="1912690"/>
            <a:ext cx="232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la capacité de nourrir plus de 2 fois le monde entier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4D966F-226C-D445-BF73-3E64DFE78FC1}"/>
              </a:ext>
            </a:extLst>
          </p:cNvPr>
          <p:cNvSpPr txBox="1"/>
          <p:nvPr/>
        </p:nvSpPr>
        <p:spPr>
          <a:xfrm>
            <a:off x="2248249" y="3810817"/>
            <a:ext cx="2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plupart des produits ne servent pas à nourrir les pays les moins alimentés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BCF7A8-C996-6544-B168-D0FBAC178261}"/>
              </a:ext>
            </a:extLst>
          </p:cNvPr>
          <p:cNvSpPr txBox="1"/>
          <p:nvPr/>
        </p:nvSpPr>
        <p:spPr>
          <a:xfrm>
            <a:off x="7155810" y="3813032"/>
            <a:ext cx="272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observons une baisse de la sous-nutrition mondiale mais de quelques points</a:t>
            </a:r>
          </a:p>
        </p:txBody>
      </p:sp>
    </p:spTree>
    <p:extLst>
      <p:ext uri="{BB962C8B-B14F-4D97-AF65-F5344CB8AC3E}">
        <p14:creationId xmlns:p14="http://schemas.microsoft.com/office/powerpoint/2010/main" val="206262167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370" y="1868038"/>
            <a:ext cx="4950778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Questions ?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E7E36C-BBE4-ED47-B23B-AEA00921F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01EEB2-4E41-6444-97AD-E8E5EA025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2357361" y="5562544"/>
            <a:ext cx="8860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Merci Yassine ben  </a:t>
            </a:r>
            <a:r>
              <a:rPr lang="en-US" sz="4800" b="1" dirty="0" err="1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hassoun</a:t>
            </a:r>
            <a:endParaRPr lang="en-US" sz="4800" b="1" dirty="0">
              <a:solidFill>
                <a:schemeClr val="bg1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756457" y="2289986"/>
            <a:ext cx="11097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821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2400" dirty="0">
                <a:solidFill>
                  <a:schemeClr val="bg1"/>
                </a:solidFill>
              </a:rPr>
              <a:t> mourants de faim en 2018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25 000 </a:t>
            </a:r>
            <a:r>
              <a:rPr lang="fr-FR" sz="3600" dirty="0">
                <a:solidFill>
                  <a:schemeClr val="bg1"/>
                </a:solidFill>
              </a:rPr>
              <a:t>: </a:t>
            </a:r>
            <a:r>
              <a:rPr lang="fr-FR" sz="2400" dirty="0">
                <a:solidFill>
                  <a:schemeClr val="bg1"/>
                </a:solidFill>
              </a:rPr>
              <a:t>est le nombre de personnes qui meurent de faim par </a:t>
            </a:r>
            <a:r>
              <a:rPr lang="fr-FR" sz="3600" b="1" dirty="0">
                <a:solidFill>
                  <a:schemeClr val="bg1"/>
                </a:solidFill>
              </a:rPr>
              <a:t>Jour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265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personnes en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qui souffre d’insécurité alimentaire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23431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547252" y="2223366"/>
            <a:ext cx="11097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causes climatiques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conflits armés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L’accès à l’eau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Répartition des richesses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7" y="6334298"/>
            <a:ext cx="1745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</a:t>
            </a:r>
            <a:r>
              <a:rPr lang="fr-FR" sz="1100" dirty="0" err="1">
                <a:solidFill>
                  <a:schemeClr val="bg1"/>
                </a:solidFill>
              </a:rPr>
              <a:t>faimdanslemonde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165B70-E13F-2347-916E-8B893F29E5C6}"/>
              </a:ext>
            </a:extLst>
          </p:cNvPr>
          <p:cNvSpPr txBox="1"/>
          <p:nvPr/>
        </p:nvSpPr>
        <p:spPr>
          <a:xfrm>
            <a:off x="2201485" y="883575"/>
            <a:ext cx="778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Les  causes de la sous-alimentation </a:t>
            </a:r>
          </a:p>
        </p:txBody>
      </p:sp>
    </p:spTree>
    <p:extLst>
      <p:ext uri="{BB962C8B-B14F-4D97-AF65-F5344CB8AC3E}">
        <p14:creationId xmlns:p14="http://schemas.microsoft.com/office/powerpoint/2010/main" val="409110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En matière de disponibilité alimentaire celle-ci en 2013 représente </a:t>
            </a:r>
            <a:r>
              <a:rPr lang="fr-FR" sz="3600" b="1" dirty="0">
                <a:solidFill>
                  <a:srgbClr val="FF0000"/>
                </a:solidFill>
              </a:rPr>
              <a:t>102 BILLIONS </a:t>
            </a:r>
            <a:r>
              <a:rPr lang="fr-FR" sz="3600" b="1" dirty="0">
                <a:solidFill>
                  <a:schemeClr val="bg1"/>
                </a:solidFill>
              </a:rPr>
              <a:t>de KCAL  par Jour soit une capacité en terme juste de végétaux à nourrir </a:t>
            </a:r>
            <a:r>
              <a:rPr lang="fr-FR" sz="3600" b="1" dirty="0">
                <a:solidFill>
                  <a:srgbClr val="FF0000"/>
                </a:solidFill>
              </a:rPr>
              <a:t>13.4</a:t>
            </a:r>
            <a:r>
              <a:rPr lang="fr-FR" sz="3600" b="1" dirty="0">
                <a:solidFill>
                  <a:schemeClr val="bg1"/>
                </a:solidFill>
              </a:rPr>
              <a:t> milliards d’individus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2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Suite à nos données ont estime, juste en terme de végétaux avec la disponibilité alimenter de subvenir aux alimentaires jusqu’à </a:t>
            </a:r>
            <a:r>
              <a:rPr lang="fr-FR" sz="3600" b="1" dirty="0">
                <a:solidFill>
                  <a:srgbClr val="FF0000"/>
                </a:solidFill>
              </a:rPr>
              <a:t>2.19</a:t>
            </a:r>
            <a:r>
              <a:rPr lang="fr-FR" sz="3600" dirty="0">
                <a:solidFill>
                  <a:schemeClr val="bg1"/>
                </a:solidFill>
              </a:rPr>
              <a:t> fois la population mondiale.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En se sens, la répartition alimentaire n’est pas homogène.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2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13C72A-603D-0A4F-AD85-DB7DFB7A3167}"/>
              </a:ext>
            </a:extLst>
          </p:cNvPr>
          <p:cNvSpPr txBox="1"/>
          <p:nvPr/>
        </p:nvSpPr>
        <p:spPr>
          <a:xfrm>
            <a:off x="3598618" y="2998113"/>
            <a:ext cx="4929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Prévision pour 2050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1163</Words>
  <Application>Microsoft Macintosh PowerPoint</Application>
  <PresentationFormat>Grand écran</PresentationFormat>
  <Paragraphs>148</Paragraphs>
  <Slides>43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Abhaya Libre</vt:lpstr>
      <vt:lpstr>Abhaya Libre ExtraBold</vt:lpstr>
      <vt:lpstr>Abhaya Libre SemiBold</vt:lpstr>
      <vt:lpstr>Arial</vt:lpstr>
      <vt:lpstr>Calibri</vt:lpstr>
      <vt:lpstr>Calibri Light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Yassine Benhassoun</dc:creator>
  <cp:lastModifiedBy>Yassine Benhassoun</cp:lastModifiedBy>
  <cp:revision>64</cp:revision>
  <dcterms:created xsi:type="dcterms:W3CDTF">2020-10-27T16:40:34Z</dcterms:created>
  <dcterms:modified xsi:type="dcterms:W3CDTF">2020-11-13T12:07:36Z</dcterms:modified>
</cp:coreProperties>
</file>